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6" r:id="rId12"/>
    <p:sldId id="275" r:id="rId13"/>
    <p:sldId id="286" r:id="rId14"/>
    <p:sldId id="277" r:id="rId15"/>
    <p:sldId id="278" r:id="rId16"/>
    <p:sldId id="279" r:id="rId17"/>
    <p:sldId id="281" r:id="rId18"/>
    <p:sldId id="282" r:id="rId19"/>
    <p:sldId id="283" r:id="rId20"/>
    <p:sldId id="301" r:id="rId21"/>
    <p:sldId id="299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B66"/>
    <a:srgbClr val="99FF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BAFF-DCE7-4D38-8340-C7A363BC278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68BC0-2054-4998-A188-E61AA580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68BC0-2054-4998-A188-E61AA5802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3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40B6-C60F-41DD-97D0-E7A6ABE625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0183-2A87-40B4-8307-7C13320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061" y="9235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dirty="0" smtClean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036" y="993914"/>
            <a:ext cx="9978886" cy="4969564"/>
          </a:xfrm>
        </p:spPr>
        <p:txBody>
          <a:bodyPr>
            <a:normAutofit lnSpcReduction="10000"/>
          </a:bodyPr>
          <a:lstStyle/>
          <a:p>
            <a:r>
              <a:rPr lang="ru-RU" sz="71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Национальная команда Республики Беларусь по велосипедному </a:t>
            </a:r>
            <a:r>
              <a:rPr lang="ru-RU" sz="71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спорту и триатлону </a:t>
            </a:r>
            <a:r>
              <a:rPr lang="ru-RU" sz="8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2022 </a:t>
            </a:r>
            <a:r>
              <a:rPr lang="ru-RU" sz="8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год</a:t>
            </a:r>
            <a:r>
              <a:rPr lang="ru-RU" sz="71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/>
            </a:r>
            <a:br>
              <a:rPr lang="ru-RU" sz="71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58" y="4917224"/>
            <a:ext cx="3252007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Глова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Александр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спринт</a:t>
            </a:r>
            <a:r>
              <a:rPr lang="en-US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en-US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n-US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Категория </a:t>
            </a:r>
            <a:r>
              <a:rPr lang="en-US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U23</a:t>
            </a:r>
            <a:r>
              <a:rPr lang="en-US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)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23.03.2000 (21)</a:t>
            </a:r>
            <a:endParaRPr lang="en-US" sz="2200" b="1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62" y="0"/>
            <a:ext cx="2898303" cy="417643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69846"/>
              </p:ext>
            </p:extLst>
          </p:nvPr>
        </p:nvGraphicFramePr>
        <p:xfrm>
          <a:off x="4281853" y="131884"/>
          <a:ext cx="7788024" cy="36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706">
                  <a:extLst>
                    <a:ext uri="{9D8B030D-6E8A-4147-A177-3AD203B41FA5}">
                      <a16:colId xmlns:a16="http://schemas.microsoft.com/office/drawing/2014/main" val="330569632"/>
                    </a:ext>
                  </a:extLst>
                </a:gridCol>
                <a:gridCol w="2540201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422117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55267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5101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наций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Командный спринт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51016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Кейрин</a:t>
                      </a: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19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  <a:tr h="5101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Гит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  <a:tr h="51016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28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6180"/>
                  </a:ext>
                </a:extLst>
              </a:tr>
              <a:tr h="5101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Первенство Европы </a:t>
                      </a:r>
                      <a:r>
                        <a:rPr lang="en-US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U23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49946"/>
                  </a:ext>
                </a:extLst>
              </a:tr>
              <a:tr h="5101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Кейрин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11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0000" r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686" y="4950834"/>
            <a:ext cx="266407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Терех</a:t>
            </a:r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Анна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07.09.1998 (23)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t="-302" r="33721" b="1"/>
          <a:stretch/>
        </p:blipFill>
        <p:spPr>
          <a:xfrm>
            <a:off x="817686" y="0"/>
            <a:ext cx="2803474" cy="4176346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27148"/>
              </p:ext>
            </p:extLst>
          </p:nvPr>
        </p:nvGraphicFramePr>
        <p:xfrm>
          <a:off x="3877408" y="228604"/>
          <a:ext cx="7738329" cy="371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82">
                  <a:extLst>
                    <a:ext uri="{9D8B030D-6E8A-4147-A177-3AD203B41FA5}">
                      <a16:colId xmlns:a16="http://schemas.microsoft.com/office/drawing/2014/main" val="391755634"/>
                    </a:ext>
                  </a:extLst>
                </a:gridCol>
                <a:gridCol w="2692482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2353365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5359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45348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453487">
                <a:tc vMerge="1">
                  <a:txBody>
                    <a:bodyPr/>
                    <a:lstStyle/>
                    <a:p>
                      <a:pPr algn="ctr"/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Скретч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место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970498"/>
                  </a:ext>
                </a:extLst>
              </a:tr>
              <a:tr h="453487">
                <a:tc vMerge="1">
                  <a:txBody>
                    <a:bodyPr/>
                    <a:lstStyle/>
                    <a:p>
                      <a:pPr algn="ctr"/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33625"/>
                  </a:ext>
                </a:extLst>
              </a:tr>
              <a:tr h="4534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Скретч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  <a:tr h="45348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6180"/>
                  </a:ext>
                </a:extLst>
              </a:tr>
              <a:tr h="4534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</a:t>
                      </a: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Кубка наций</a:t>
                      </a:r>
                      <a:endParaRPr lang="en-US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49946"/>
                  </a:ext>
                </a:extLst>
              </a:tr>
              <a:tr h="45348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9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031" y="5155096"/>
            <a:ext cx="3467427" cy="1152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Савенко 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Каролина</a:t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21.04.1998 (23)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0"/>
            <a:ext cx="3160643" cy="474096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38460"/>
              </p:ext>
            </p:extLst>
          </p:nvPr>
        </p:nvGraphicFramePr>
        <p:xfrm>
          <a:off x="5042197" y="184639"/>
          <a:ext cx="6773518" cy="321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348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2315818">
                  <a:extLst>
                    <a:ext uri="{9D8B030D-6E8A-4147-A177-3AD203B41FA5}">
                      <a16:colId xmlns:a16="http://schemas.microsoft.com/office/drawing/2014/main" val="3129636498"/>
                    </a:ext>
                  </a:extLst>
                </a:gridCol>
                <a:gridCol w="1575352">
                  <a:extLst>
                    <a:ext uri="{9D8B030D-6E8A-4147-A177-3AD203B41FA5}">
                      <a16:colId xmlns:a16="http://schemas.microsoft.com/office/drawing/2014/main" val="2107927710"/>
                    </a:ext>
                  </a:extLst>
                </a:gridCol>
              </a:tblGrid>
              <a:tr h="4610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2019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год</a:t>
                      </a: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34977"/>
                  </a:ext>
                </a:extLst>
              </a:tr>
              <a:tr h="3068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 </a:t>
                      </a:r>
                      <a:r>
                        <a:rPr lang="en-US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U23</a:t>
                      </a:r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11071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Европейские игры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047890"/>
                  </a:ext>
                </a:extLst>
              </a:tr>
              <a:tr h="313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Европы</a:t>
                      </a:r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94976"/>
                  </a:ext>
                </a:extLst>
              </a:tr>
              <a:tr h="286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мира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67262"/>
                  </a:ext>
                </a:extLst>
              </a:tr>
              <a:tr h="4610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321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 2020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4610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2021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- ТРАВМА</a:t>
                      </a:r>
                      <a:endParaRPr lang="en-US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1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86543"/>
            <a:ext cx="3707680" cy="180876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Носкович</a:t>
            </a:r>
            <a:r>
              <a:rPr lang="ru-RU" sz="36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Таисия</a:t>
            </a:r>
            <a:r>
              <a:rPr lang="ru-RU" sz="36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sz="36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19</a:t>
            </a:r>
            <a:r>
              <a:rPr lang="ru-RU" sz="2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.09.1995 (</a:t>
            </a:r>
            <a:r>
              <a:rPr lang="ru-RU" sz="2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26</a:t>
            </a:r>
            <a:r>
              <a:rPr lang="ru-RU" sz="2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)</a:t>
            </a:r>
            <a:endParaRPr lang="en-US" sz="20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55680"/>
              </p:ext>
            </p:extLst>
          </p:nvPr>
        </p:nvGraphicFramePr>
        <p:xfrm>
          <a:off x="4124739" y="379834"/>
          <a:ext cx="7513231" cy="138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562">
                  <a:extLst>
                    <a:ext uri="{9D8B030D-6E8A-4147-A177-3AD203B41FA5}">
                      <a16:colId xmlns:a16="http://schemas.microsoft.com/office/drawing/2014/main" val="3433041250"/>
                    </a:ext>
                  </a:extLst>
                </a:gridCol>
                <a:gridCol w="2965924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161745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7248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03893"/>
                  </a:ext>
                </a:extLst>
              </a:tr>
              <a:tr h="66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4755" r="10697" b="33921"/>
          <a:stretch/>
        </p:blipFill>
        <p:spPr>
          <a:xfrm>
            <a:off x="289282" y="290049"/>
            <a:ext cx="3151256" cy="3645847"/>
          </a:xfrm>
        </p:spPr>
      </p:pic>
    </p:spTree>
    <p:extLst>
      <p:ext uri="{BB962C8B-B14F-4D97-AF65-F5344CB8AC3E}">
        <p14:creationId xmlns:p14="http://schemas.microsoft.com/office/powerpoint/2010/main" val="2118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3" y="4318384"/>
            <a:ext cx="2581698" cy="668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Рябушенко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Александр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шоссе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12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.10.1995 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(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26)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en-US" sz="2200" b="1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17840"/>
              </p:ext>
            </p:extLst>
          </p:nvPr>
        </p:nvGraphicFramePr>
        <p:xfrm>
          <a:off x="3525716" y="1046285"/>
          <a:ext cx="8099706" cy="146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356">
                  <a:extLst>
                    <a:ext uri="{9D8B030D-6E8A-4147-A177-3AD203B41FA5}">
                      <a16:colId xmlns:a16="http://schemas.microsoft.com/office/drawing/2014/main" val="1814451914"/>
                    </a:ext>
                  </a:extLst>
                </a:gridCol>
                <a:gridCol w="3334964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689386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6569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</a:t>
                      </a:r>
                      <a:endParaRPr lang="en-US" sz="2800" b="1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39844"/>
                  </a:ext>
                </a:extLst>
              </a:tr>
              <a:tr h="811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Олимпийские Игры 2020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Групповая гонка </a:t>
                      </a: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66</a:t>
                      </a:r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4187" r="5586"/>
          <a:stretch/>
        </p:blipFill>
        <p:spPr>
          <a:xfrm>
            <a:off x="521520" y="606669"/>
            <a:ext cx="2373924" cy="28435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0" y="5096068"/>
            <a:ext cx="2283917" cy="22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645" y="5097729"/>
            <a:ext cx="3148412" cy="9772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Абраменко 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Алина</a:t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 </a:t>
            </a:r>
            <a:r>
              <a:rPr lang="en-US" sz="4000" i="1" dirty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en-US" sz="4000" i="1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(</a:t>
            </a:r>
            <a:r>
              <a:rPr lang="ru-RU" sz="2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Категория </a:t>
            </a:r>
            <a:r>
              <a:rPr lang="en-US" sz="2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U23</a:t>
            </a:r>
            <a:r>
              <a:rPr lang="en-US" sz="2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)</a:t>
            </a:r>
            <a:r>
              <a:rPr lang="ru-RU" sz="2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26.10.2000 (21)</a:t>
            </a:r>
            <a:endParaRPr lang="en-US" sz="2000" b="1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4" y="0"/>
            <a:ext cx="3398803" cy="454792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23080"/>
              </p:ext>
            </p:extLst>
          </p:nvPr>
        </p:nvGraphicFramePr>
        <p:xfrm>
          <a:off x="4167553" y="96716"/>
          <a:ext cx="7884702" cy="364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282">
                  <a:extLst>
                    <a:ext uri="{9D8B030D-6E8A-4147-A177-3AD203B41FA5}">
                      <a16:colId xmlns:a16="http://schemas.microsoft.com/office/drawing/2014/main" val="2528408708"/>
                    </a:ext>
                  </a:extLst>
                </a:gridCol>
                <a:gridCol w="3272192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346228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491974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530242"/>
                  </a:ext>
                </a:extLst>
              </a:tr>
              <a:tr h="45097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</a:t>
                      </a: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Кубка наций</a:t>
                      </a:r>
                      <a:endParaRPr lang="en-US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49946"/>
                  </a:ext>
                </a:extLst>
              </a:tr>
              <a:tr h="4509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3773"/>
                  </a:ext>
                </a:extLst>
              </a:tr>
              <a:tr h="4509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  <a:endParaRPr lang="en-US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85117"/>
                  </a:ext>
                </a:extLst>
              </a:tr>
              <a:tr h="4509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 </a:t>
                      </a:r>
                      <a:r>
                        <a:rPr lang="en-US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U23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  <a:tr h="4509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66901"/>
                  </a:ext>
                </a:extLst>
              </a:tr>
              <a:tr h="450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</a:t>
                      </a: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Беларуси</a:t>
                      </a:r>
                      <a:endParaRPr lang="en-US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374093"/>
                  </a:ext>
                </a:extLst>
              </a:tr>
              <a:tr h="450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Первенство</a:t>
                      </a: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Беларуси</a:t>
                      </a:r>
                      <a:endParaRPr lang="en-US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Групповая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 на шоссе</a:t>
                      </a:r>
                      <a:endParaRPr lang="en-US" sz="16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5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6000" r="-21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80" y="5155349"/>
            <a:ext cx="3853707" cy="815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Киптикова</a:t>
            </a:r>
            <a:r>
              <a:rPr lang="ru-RU" sz="4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Анастасия</a:t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10.08.1999 (22)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8" y="0"/>
            <a:ext cx="3269279" cy="4524927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49179"/>
              </p:ext>
            </p:extLst>
          </p:nvPr>
        </p:nvGraphicFramePr>
        <p:xfrm>
          <a:off x="4308231" y="193428"/>
          <a:ext cx="7817687" cy="305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253">
                  <a:extLst>
                    <a:ext uri="{9D8B030D-6E8A-4147-A177-3AD203B41FA5}">
                      <a16:colId xmlns:a16="http://schemas.microsoft.com/office/drawing/2014/main" val="1400088445"/>
                    </a:ext>
                  </a:extLst>
                </a:gridCol>
                <a:gridCol w="3156425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687009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4127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7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17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376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5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5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3768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по очкам</a:t>
                      </a:r>
                      <a:endParaRPr lang="en-US" sz="15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 место</a:t>
                      </a:r>
                      <a:endParaRPr lang="en-US" sz="15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970498"/>
                  </a:ext>
                </a:extLst>
              </a:tr>
              <a:tr h="376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по очкам</a:t>
                      </a:r>
                      <a:endParaRPr lang="en-US" sz="15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  <a:tr h="3768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6180"/>
                  </a:ext>
                </a:extLst>
              </a:tr>
              <a:tr h="3768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 </a:t>
                      </a:r>
                      <a:r>
                        <a:rPr lang="en-US" sz="15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U23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5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5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  <a:tr h="3768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5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66901"/>
                  </a:ext>
                </a:extLst>
              </a:tr>
              <a:tr h="3768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en-US" sz="15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80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8000" r="-20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07" y="4752487"/>
            <a:ext cx="28838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Брицис</a:t>
            </a:r>
            <a:r>
              <a:rPr lang="ru-RU" sz="4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Дайнис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МТБ</a:t>
            </a:r>
            <a:br>
              <a:rPr lang="ru-RU" sz="40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19.10.1998 (23)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1672" r="10188" b="-684"/>
          <a:stretch/>
        </p:blipFill>
        <p:spPr>
          <a:xfrm>
            <a:off x="707207" y="132648"/>
            <a:ext cx="2961861" cy="4308406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33863"/>
              </p:ext>
            </p:extLst>
          </p:nvPr>
        </p:nvGraphicFramePr>
        <p:xfrm>
          <a:off x="4686300" y="132648"/>
          <a:ext cx="7112977" cy="169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626">
                  <a:extLst>
                    <a:ext uri="{9D8B030D-6E8A-4147-A177-3AD203B41FA5}">
                      <a16:colId xmlns:a16="http://schemas.microsoft.com/office/drawing/2014/main" val="1793448224"/>
                    </a:ext>
                  </a:extLst>
                </a:gridCol>
                <a:gridCol w="1925680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586671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5356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39844"/>
                  </a:ext>
                </a:extLst>
              </a:tr>
              <a:tr h="580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ХСЕ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  <a:tr h="5802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ХСО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6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r="-20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36" y="5158094"/>
            <a:ext cx="35096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Совпель</a:t>
            </a:r>
            <a:r>
              <a:rPr lang="ru-RU" sz="4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Татьяна</a:t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МТБ</a:t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12.12.1988 (32)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en-US" sz="4000" b="1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8" y="0"/>
            <a:ext cx="2312377" cy="4624754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59573"/>
              </p:ext>
            </p:extLst>
          </p:nvPr>
        </p:nvGraphicFramePr>
        <p:xfrm>
          <a:off x="3270738" y="0"/>
          <a:ext cx="8921262" cy="147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300">
                  <a:extLst>
                    <a:ext uri="{9D8B030D-6E8A-4147-A177-3AD203B41FA5}">
                      <a16:colId xmlns:a16="http://schemas.microsoft.com/office/drawing/2014/main" val="694970805"/>
                    </a:ext>
                  </a:extLst>
                </a:gridCol>
                <a:gridCol w="1217456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575133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  <a:gridCol w="2664373">
                  <a:extLst>
                    <a:ext uri="{9D8B030D-6E8A-4147-A177-3AD203B41FA5}">
                      <a16:colId xmlns:a16="http://schemas.microsoft.com/office/drawing/2014/main" val="3678040610"/>
                    </a:ext>
                  </a:extLst>
                </a:gridCol>
              </a:tblGrid>
              <a:tr h="4650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39844"/>
                  </a:ext>
                </a:extLst>
              </a:tr>
              <a:tr h="5037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ХСЕ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D2B66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план 8-16</a:t>
                      </a:r>
                      <a:endParaRPr lang="en-US" sz="2000" i="1" kern="1200" dirty="0" smtClean="0">
                        <a:solidFill>
                          <a:srgbClr val="0D2B66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  <a:tr h="5037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ХСО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39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D2B66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план 30-40</a:t>
                      </a:r>
                      <a:endParaRPr lang="en-US" sz="2000" i="1" kern="1200" dirty="0" smtClean="0">
                        <a:solidFill>
                          <a:srgbClr val="0D2B66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6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6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3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44" y="5083712"/>
            <a:ext cx="28372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Мазур</a:t>
            </a:r>
            <a:r>
              <a:rPr lang="ru-RU" sz="40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Денис</a:t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темп</a:t>
            </a:r>
            <a: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n-US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Категория </a:t>
            </a:r>
            <a:r>
              <a:rPr lang="en-US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U23</a:t>
            </a:r>
            <a:r>
              <a:rPr lang="en-US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)</a:t>
            </a: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19.04.2000 (21)</a:t>
            </a:r>
            <a:r>
              <a:rPr lang="ru-RU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en-US" sz="2200" b="1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2" y="83529"/>
            <a:ext cx="2980423" cy="435133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00203"/>
              </p:ext>
            </p:extLst>
          </p:nvPr>
        </p:nvGraphicFramePr>
        <p:xfrm>
          <a:off x="4000500" y="167054"/>
          <a:ext cx="7954109" cy="418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109">
                  <a:extLst>
                    <a:ext uri="{9D8B030D-6E8A-4147-A177-3AD203B41FA5}">
                      <a16:colId xmlns:a16="http://schemas.microsoft.com/office/drawing/2014/main" val="2543539392"/>
                    </a:ext>
                  </a:extLst>
                </a:gridCol>
                <a:gridCol w="2706013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2418987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4146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3769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Скретч</a:t>
                      </a:r>
                      <a:endParaRPr lang="ru-RU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6180"/>
                  </a:ext>
                </a:extLst>
              </a:tr>
              <a:tr h="3769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наций</a:t>
                      </a:r>
                      <a:endParaRPr lang="en-US" sz="14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  <a:endParaRPr lang="en-US" sz="14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49946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с выбыванием 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3773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4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  <a:endParaRPr lang="en-US" sz="14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327557"/>
                  </a:ext>
                </a:extLst>
              </a:tr>
              <a:tr h="3769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 </a:t>
                      </a:r>
                      <a:r>
                        <a:rPr lang="en-US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U23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по очкам</a:t>
                      </a:r>
                      <a:endParaRPr lang="en-US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16203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</a:t>
                      </a:r>
                      <a:r>
                        <a:rPr lang="ru-RU" sz="14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гонка</a:t>
                      </a:r>
                      <a:endParaRPr lang="ru-RU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14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402301"/>
                  </a:ext>
                </a:extLst>
              </a:tr>
              <a:tr h="3769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en-US" sz="14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4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6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5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08" y="642603"/>
            <a:ext cx="11221279" cy="1948069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Состав команды </a:t>
            </a:r>
            <a:r>
              <a:rPr lang="ru-RU" sz="44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18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спортсменов-инструкторов </a:t>
            </a:r>
            <a:r>
              <a:rPr lang="ru-RU" sz="44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по велосипедному спорту</a:t>
            </a:r>
            <a:br>
              <a:rPr lang="ru-RU" sz="44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</a:br>
            <a:endParaRPr lang="en-US" sz="4400" b="1" i="1" dirty="0">
              <a:solidFill>
                <a:srgbClr val="002060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860" y="3260745"/>
            <a:ext cx="6956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Шоссе – </a:t>
            </a:r>
            <a:r>
              <a:rPr lang="en-US" sz="32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2</a:t>
            </a:r>
            <a:r>
              <a:rPr lang="ru-RU" sz="32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чел.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Трек темп мужчины – 6 чел.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Трек темп женщины – </a:t>
            </a:r>
            <a:r>
              <a:rPr lang="en-US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5</a:t>
            </a:r>
            <a:r>
              <a:rPr lang="ru-RU" sz="32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чел.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Трек спринт мужчины – 3 чел.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MTB</a:t>
            </a:r>
            <a:r>
              <a:rPr lang="ru-RU" sz="32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– 2 чел.</a:t>
            </a:r>
            <a:endParaRPr lang="en-US" sz="3200" b="1" i="1" dirty="0">
              <a:solidFill>
                <a:srgbClr val="002060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10000" t="-10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947" y="851591"/>
            <a:ext cx="10721009" cy="435133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5400" b="1" i="1" dirty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Состав команды </a:t>
            </a:r>
            <a:r>
              <a:rPr lang="ru-RU" sz="54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национальной команды по триатлону -                                     </a:t>
            </a:r>
            <a:r>
              <a:rPr lang="ru-RU" sz="54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1 спортсмен-инструктор:</a:t>
            </a:r>
            <a:endParaRPr lang="ru-RU" sz="5400" b="1" i="1" dirty="0">
              <a:solidFill>
                <a:srgbClr val="002060"/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sz="5400" b="1" i="1" dirty="0">
              <a:solidFill>
                <a:srgbClr val="002060"/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Максимова </a:t>
            </a:r>
            <a:r>
              <a:rPr lang="ru-RU" sz="4800" b="1" i="1" dirty="0" smtClean="0">
                <a:solidFill>
                  <a:srgbClr val="002060"/>
                </a:solidFill>
                <a:latin typeface="Bahnschrift" panose="020B0502040204020203" pitchFamily="34" charset="0"/>
                <a:ea typeface="+mj-ea"/>
                <a:cs typeface="+mj-cs"/>
              </a:rPr>
              <a:t>Анна</a:t>
            </a:r>
            <a:endParaRPr lang="ru-RU" sz="4800" b="1" i="1" dirty="0">
              <a:solidFill>
                <a:srgbClr val="002060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86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6000"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6" y="4633546"/>
            <a:ext cx="32007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Максимова Анна </a:t>
            </a:r>
            <a:br>
              <a:rPr lang="ru-RU" sz="3600" b="1" i="1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триатлон</a:t>
            </a:r>
            <a:br>
              <a:rPr lang="ru-RU" sz="36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26.11.1993 (27)</a:t>
            </a:r>
            <a:endParaRPr lang="en-US" sz="2200" b="1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>
          <a:xfrm>
            <a:off x="615462" y="0"/>
            <a:ext cx="2331932" cy="426663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7778"/>
              </p:ext>
            </p:extLst>
          </p:nvPr>
        </p:nvGraphicFramePr>
        <p:xfrm>
          <a:off x="3094893" y="92591"/>
          <a:ext cx="8958824" cy="440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285">
                  <a:extLst>
                    <a:ext uri="{9D8B030D-6E8A-4147-A177-3AD203B41FA5}">
                      <a16:colId xmlns:a16="http://schemas.microsoft.com/office/drawing/2014/main" val="71850044"/>
                    </a:ext>
                  </a:extLst>
                </a:gridCol>
                <a:gridCol w="3915800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577739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44002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 год</a:t>
                      </a:r>
                      <a:endParaRPr lang="en-US" sz="1800" b="1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39844"/>
                  </a:ext>
                </a:extLst>
              </a:tr>
              <a:tr h="44002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Беларуси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Дуатлон</a:t>
                      </a: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65439"/>
                  </a:ext>
                </a:extLst>
              </a:tr>
              <a:tr h="4400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Олимпийская дистанция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626803"/>
                  </a:ext>
                </a:extLst>
              </a:tr>
              <a:tr h="4400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825456"/>
                  </a:ext>
                </a:extLst>
              </a:tr>
              <a:tr h="4400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Средняя дистанция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296321"/>
                  </a:ext>
                </a:extLst>
              </a:tr>
              <a:tr h="44002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Европы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Длинная дистанция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724612"/>
                  </a:ext>
                </a:extLst>
              </a:tr>
              <a:tr h="4400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Акватлон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68394"/>
                  </a:ext>
                </a:extLst>
              </a:tr>
              <a:tr h="4400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Олимпийская дистанция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32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906264"/>
                  </a:ext>
                </a:extLst>
              </a:tr>
              <a:tr h="4400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мира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91590"/>
                  </a:ext>
                </a:extLst>
              </a:tr>
              <a:tr h="4400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</a:t>
                      </a:r>
                      <a:endParaRPr lang="en-US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24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0" y="4674144"/>
            <a:ext cx="3351399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Омелюсик</a:t>
            </a:r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Елена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шоссе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06.02.1989 (32)</a:t>
            </a: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en-US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0" y="5192783"/>
            <a:ext cx="2283917" cy="228391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8898"/>
              </p:ext>
            </p:extLst>
          </p:nvPr>
        </p:nvGraphicFramePr>
        <p:xfrm>
          <a:off x="3543300" y="69192"/>
          <a:ext cx="8326315" cy="461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485">
                  <a:extLst>
                    <a:ext uri="{9D8B030D-6E8A-4147-A177-3AD203B41FA5}">
                      <a16:colId xmlns:a16="http://schemas.microsoft.com/office/drawing/2014/main" val="4009658270"/>
                    </a:ext>
                  </a:extLst>
                </a:gridCol>
                <a:gridCol w="3061500">
                  <a:extLst>
                    <a:ext uri="{9D8B030D-6E8A-4147-A177-3AD203B41FA5}">
                      <a16:colId xmlns:a16="http://schemas.microsoft.com/office/drawing/2014/main" val="3964619779"/>
                    </a:ext>
                  </a:extLst>
                </a:gridCol>
                <a:gridCol w="1975330">
                  <a:extLst>
                    <a:ext uri="{9D8B030D-6E8A-4147-A177-3AD203B41FA5}">
                      <a16:colId xmlns:a16="http://schemas.microsoft.com/office/drawing/2014/main" val="906529919"/>
                    </a:ext>
                  </a:extLst>
                </a:gridCol>
              </a:tblGrid>
              <a:tr h="5270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829138"/>
                  </a:ext>
                </a:extLst>
              </a:tr>
              <a:tr h="8706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Олимпийские игры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 место 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084620"/>
                  </a:ext>
                </a:extLst>
              </a:tr>
              <a:tr h="4921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Групповая гонка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594350"/>
                  </a:ext>
                </a:extLst>
              </a:tr>
              <a:tr h="8706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 место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80482"/>
                  </a:ext>
                </a:extLst>
              </a:tr>
              <a:tr h="4921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Групповая гонка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435384"/>
                  </a:ext>
                </a:extLst>
              </a:tr>
              <a:tr h="8706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Индивидуальная гонка</a:t>
                      </a:r>
                      <a:endParaRPr lang="ru-RU" sz="20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59683"/>
                  </a:ext>
                </a:extLst>
              </a:tr>
              <a:tr h="4921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Групповая гонка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143982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6"/>
          <a:stretch/>
        </p:blipFill>
        <p:spPr>
          <a:xfrm>
            <a:off x="518746" y="69192"/>
            <a:ext cx="2568901" cy="3746670"/>
          </a:xfrm>
        </p:spPr>
      </p:pic>
    </p:spTree>
    <p:extLst>
      <p:ext uri="{BB962C8B-B14F-4D97-AF65-F5344CB8AC3E}">
        <p14:creationId xmlns:p14="http://schemas.microsoft.com/office/powerpoint/2010/main" val="10476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63" y="4276308"/>
            <a:ext cx="3639252" cy="9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Королек Евгений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09.06.1996 (25)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4" t="10565" r="24690"/>
          <a:stretch/>
        </p:blipFill>
        <p:spPr>
          <a:xfrm>
            <a:off x="562709" y="93807"/>
            <a:ext cx="2767560" cy="37103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4" y="5135090"/>
            <a:ext cx="2336290" cy="23362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64226"/>
              </p:ext>
            </p:extLst>
          </p:nvPr>
        </p:nvGraphicFramePr>
        <p:xfrm>
          <a:off x="3499337" y="-111324"/>
          <a:ext cx="8071339" cy="412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815">
                  <a:extLst>
                    <a:ext uri="{9D8B030D-6E8A-4147-A177-3AD203B41FA5}">
                      <a16:colId xmlns:a16="http://schemas.microsoft.com/office/drawing/2014/main" val="2657830202"/>
                    </a:ext>
                  </a:extLst>
                </a:gridCol>
                <a:gridCol w="2700870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2272654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4847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80795"/>
                  </a:ext>
                </a:extLst>
              </a:tr>
              <a:tr h="44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Олимпийские игры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ru-RU" sz="1600" b="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 место 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33845"/>
                  </a:ext>
                </a:extLst>
              </a:tr>
              <a:tr h="444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с выбыванием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 место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188452"/>
                  </a:ext>
                </a:extLst>
              </a:tr>
              <a:tr h="444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по очкам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695466"/>
                  </a:ext>
                </a:extLst>
              </a:tr>
              <a:tr h="444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5251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Скретч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  <a:tr h="4443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</a:t>
                      </a: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наций</a:t>
                      </a:r>
                      <a:endParaRPr lang="ru-RU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Скретч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41968"/>
                  </a:ext>
                </a:extLst>
              </a:tr>
              <a:tr h="444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ru-RU" sz="16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188826"/>
                  </a:ext>
                </a:extLst>
              </a:tr>
              <a:tr h="444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4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70" y="4652663"/>
            <a:ext cx="3423266" cy="8872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Романов</a:t>
            </a:r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Роман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03.07.1994 (27)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438870"/>
              </p:ext>
            </p:extLst>
          </p:nvPr>
        </p:nvGraphicFramePr>
        <p:xfrm>
          <a:off x="3719146" y="-2"/>
          <a:ext cx="7965831" cy="282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399">
                  <a:extLst>
                    <a:ext uri="{9D8B030D-6E8A-4147-A177-3AD203B41FA5}">
                      <a16:colId xmlns:a16="http://schemas.microsoft.com/office/drawing/2014/main" val="1933899127"/>
                    </a:ext>
                  </a:extLst>
                </a:gridCol>
                <a:gridCol w="2549853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786579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6439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2020 год</a:t>
                      </a: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109907"/>
                  </a:ext>
                </a:extLst>
              </a:tr>
              <a:tr h="754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 2020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по очкам</a:t>
                      </a:r>
                      <a:endParaRPr lang="en-US" sz="1800" b="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188452"/>
                  </a:ext>
                </a:extLst>
              </a:tr>
              <a:tr h="754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 2020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по очкам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6688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2021 год - ТРАВМА</a:t>
                      </a:r>
                      <a:endParaRPr lang="en-US" sz="18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764314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0"/>
            <a:ext cx="2940780" cy="4153556"/>
          </a:xfrm>
        </p:spPr>
      </p:pic>
    </p:spTree>
    <p:extLst>
      <p:ext uri="{BB962C8B-B14F-4D97-AF65-F5344CB8AC3E}">
        <p14:creationId xmlns:p14="http://schemas.microsoft.com/office/powerpoint/2010/main" val="4244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08" y="4871323"/>
            <a:ext cx="3134265" cy="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Тишков</a:t>
            </a:r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Роман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02.12.1994 (26)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49941"/>
              </p:ext>
            </p:extLst>
          </p:nvPr>
        </p:nvGraphicFramePr>
        <p:xfrm>
          <a:off x="4273062" y="211015"/>
          <a:ext cx="7306407" cy="454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03">
                  <a:extLst>
                    <a:ext uri="{9D8B030D-6E8A-4147-A177-3AD203B41FA5}">
                      <a16:colId xmlns:a16="http://schemas.microsoft.com/office/drawing/2014/main" val="3551360515"/>
                    </a:ext>
                  </a:extLst>
                </a:gridCol>
                <a:gridCol w="3472304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</a:tblGrid>
              <a:tr h="5813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139308"/>
                  </a:ext>
                </a:extLst>
              </a:tr>
              <a:tr h="4844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  <a:endParaRPr lang="en-US" sz="1400" b="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188452"/>
                  </a:ext>
                </a:extLst>
              </a:tr>
              <a:tr h="484455">
                <a:tc vMerge="1">
                  <a:txBody>
                    <a:bodyPr/>
                    <a:lstStyle/>
                    <a:p>
                      <a:pPr algn="ctr"/>
                      <a:endParaRPr lang="ru-RU" sz="20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928926"/>
                  </a:ext>
                </a:extLst>
              </a:tr>
              <a:tr h="484455">
                <a:tc vMerge="1">
                  <a:txBody>
                    <a:bodyPr/>
                    <a:lstStyle/>
                    <a:p>
                      <a:pPr algn="ctr"/>
                      <a:endParaRPr kumimoji="0" lang="en-US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Гонка с выбыванием </a:t>
                      </a:r>
                      <a:endParaRPr lang="en-US" sz="1400" b="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087487"/>
                  </a:ext>
                </a:extLst>
              </a:tr>
              <a:tr h="4844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484455">
                <a:tc vMerge="1">
                  <a:txBody>
                    <a:bodyPr/>
                    <a:lstStyle/>
                    <a:p>
                      <a:pPr algn="ctr"/>
                      <a:endParaRPr lang="ru-RU" sz="20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ru-RU" sz="1400" b="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820051"/>
                  </a:ext>
                </a:extLst>
              </a:tr>
              <a:tr h="4844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 </a:t>
                      </a:r>
                      <a:endParaRPr lang="en-US" sz="1400" b="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  <a:tr h="484455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Омниум</a:t>
                      </a:r>
                      <a:endParaRPr lang="en-US" sz="1400" b="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  <a:tr h="5730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2021 год - ТРАВМА</a:t>
                      </a:r>
                      <a:endParaRPr lang="en-US" sz="16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764314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/>
          <a:stretch/>
        </p:blipFill>
        <p:spPr>
          <a:xfrm>
            <a:off x="360484" y="61546"/>
            <a:ext cx="2979115" cy="4260240"/>
          </a:xfrm>
        </p:spPr>
      </p:pic>
    </p:spTree>
    <p:extLst>
      <p:ext uri="{BB962C8B-B14F-4D97-AF65-F5344CB8AC3E}">
        <p14:creationId xmlns:p14="http://schemas.microsoft.com/office/powerpoint/2010/main" val="598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813" y="4963477"/>
            <a:ext cx="4548554" cy="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Ахраменко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Евгений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темп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30.06.1995 (26)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87857"/>
              </p:ext>
            </p:extLst>
          </p:nvPr>
        </p:nvGraphicFramePr>
        <p:xfrm>
          <a:off x="4383741" y="175846"/>
          <a:ext cx="7415535" cy="151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80">
                  <a:extLst>
                    <a:ext uri="{9D8B030D-6E8A-4147-A177-3AD203B41FA5}">
                      <a16:colId xmlns:a16="http://schemas.microsoft.com/office/drawing/2014/main" val="1258298478"/>
                    </a:ext>
                  </a:extLst>
                </a:gridCol>
                <a:gridCol w="2366259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2255196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4644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53079"/>
                  </a:ext>
                </a:extLst>
              </a:tr>
              <a:tr h="5818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наций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Командная гонка </a:t>
                      </a:r>
                      <a:endParaRPr lang="en-US" sz="20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  <a:tr h="46442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Мэдисон</a:t>
                      </a:r>
                      <a:endParaRPr lang="en-US" sz="2000" i="1" kern="120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61546"/>
            <a:ext cx="2935253" cy="4272425"/>
          </a:xfrm>
        </p:spPr>
      </p:pic>
    </p:spTree>
    <p:extLst>
      <p:ext uri="{BB962C8B-B14F-4D97-AF65-F5344CB8AC3E}">
        <p14:creationId xmlns:p14="http://schemas.microsoft.com/office/powerpoint/2010/main" val="3704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69" y="4778865"/>
            <a:ext cx="3592996" cy="897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Новик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Владислав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спринт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31.03.1995 (26)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t="2946" r="12099" b="32763"/>
          <a:stretch/>
        </p:blipFill>
        <p:spPr>
          <a:xfrm>
            <a:off x="712177" y="0"/>
            <a:ext cx="2956380" cy="423904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26272"/>
              </p:ext>
            </p:extLst>
          </p:nvPr>
        </p:nvGraphicFramePr>
        <p:xfrm>
          <a:off x="4748240" y="342900"/>
          <a:ext cx="6964867" cy="264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363">
                  <a:extLst>
                    <a:ext uri="{9D8B030D-6E8A-4147-A177-3AD203B41FA5}">
                      <a16:colId xmlns:a16="http://schemas.microsoft.com/office/drawing/2014/main" val="3369399067"/>
                    </a:ext>
                  </a:extLst>
                </a:gridCol>
                <a:gridCol w="2423363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2118141">
                  <a:extLst>
                    <a:ext uri="{9D8B030D-6E8A-4147-A177-3AD203B41FA5}">
                      <a16:colId xmlns:a16="http://schemas.microsoft.com/office/drawing/2014/main" val="3325244872"/>
                    </a:ext>
                  </a:extLst>
                </a:gridCol>
              </a:tblGrid>
              <a:tr h="5355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 2021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год</a:t>
                      </a: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494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наций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Командный спринт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4943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Европы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Кейрин</a:t>
                      </a: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  <a:tr h="49438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Гит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14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82103"/>
                  </a:ext>
                </a:extLst>
              </a:tr>
              <a:tr h="62774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19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569" y="4518304"/>
            <a:ext cx="34760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ahnschrift" panose="020B0502040204020203" pitchFamily="34" charset="0"/>
              </a:rPr>
              <a:t>Зайцев </a:t>
            </a:r>
            <a: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Артем</a:t>
            </a:r>
            <a:br>
              <a:rPr lang="ru-RU" b="1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трек спринт</a:t>
            </a:r>
            <a:br>
              <a:rPr lang="ru-RU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13.05.1995 (26)</a:t>
            </a:r>
            <a:endParaRPr lang="en-US" sz="2200" i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9" y="0"/>
            <a:ext cx="3720383" cy="404784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9800"/>
              </p:ext>
            </p:extLst>
          </p:nvPr>
        </p:nvGraphicFramePr>
        <p:xfrm>
          <a:off x="5090746" y="254975"/>
          <a:ext cx="6855939" cy="267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255">
                  <a:extLst>
                    <a:ext uri="{9D8B030D-6E8A-4147-A177-3AD203B41FA5}">
                      <a16:colId xmlns:a16="http://schemas.microsoft.com/office/drawing/2014/main" val="4197780554"/>
                    </a:ext>
                  </a:extLst>
                </a:gridCol>
                <a:gridCol w="2396573">
                  <a:extLst>
                    <a:ext uri="{9D8B030D-6E8A-4147-A177-3AD203B41FA5}">
                      <a16:colId xmlns:a16="http://schemas.microsoft.com/office/drawing/2014/main" val="3899529950"/>
                    </a:ext>
                  </a:extLst>
                </a:gridCol>
                <a:gridCol w="1847111">
                  <a:extLst>
                    <a:ext uri="{9D8B030D-6E8A-4147-A177-3AD203B41FA5}">
                      <a16:colId xmlns:a16="http://schemas.microsoft.com/office/drawing/2014/main" val="2382614613"/>
                    </a:ext>
                  </a:extLst>
                </a:gridCol>
              </a:tblGrid>
              <a:tr h="5696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2000" b="1" i="1" kern="1200" baseline="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2021 год</a:t>
                      </a: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5901"/>
                  </a:ext>
                </a:extLst>
              </a:tr>
              <a:tr h="52580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Этап Кубка наций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Командный спринт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91888"/>
                  </a:ext>
                </a:extLst>
              </a:tr>
              <a:tr h="525809">
                <a:tc vMerge="1">
                  <a:txBody>
                    <a:bodyPr/>
                    <a:lstStyle/>
                    <a:p>
                      <a:pPr algn="ctr"/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Кейрин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13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502866"/>
                  </a:ext>
                </a:extLst>
              </a:tr>
              <a:tr h="525809">
                <a:tc vMerge="1">
                  <a:txBody>
                    <a:bodyPr/>
                    <a:lstStyle/>
                    <a:p>
                      <a:pPr algn="ctr"/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Спринт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87534"/>
                  </a:ext>
                </a:extLst>
              </a:tr>
              <a:tr h="525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Чемпионат мира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err="1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Кейрин</a:t>
                      </a:r>
                      <a:endParaRPr lang="ru-RU" sz="1800" i="1" kern="1200" dirty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3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595</Words>
  <Application>Microsoft Office PowerPoint</Application>
  <PresentationFormat>Широкоэкранный</PresentationFormat>
  <Paragraphs>273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Monotype Corsiva</vt:lpstr>
      <vt:lpstr>Тема Office</vt:lpstr>
      <vt:lpstr>  </vt:lpstr>
      <vt:lpstr>Презентация PowerPoint</vt:lpstr>
      <vt:lpstr>Омелюсик Елена шоссе 06.02.1989 (32) </vt:lpstr>
      <vt:lpstr>Королек Евгений трек темп 09.06.1996 (25)</vt:lpstr>
      <vt:lpstr>Романов Роман трек темп 03.07.1994 (27)</vt:lpstr>
      <vt:lpstr>Тишков Роман трек темп 02.12.1994 (26)</vt:lpstr>
      <vt:lpstr>Ахраменко Евгений трек темп 30.06.1995 (26)</vt:lpstr>
      <vt:lpstr>Новик Владислав трек спринт 31.03.1995 (26)</vt:lpstr>
      <vt:lpstr>Зайцев Артем трек спринт 13.05.1995 (26)</vt:lpstr>
      <vt:lpstr>Глова Александр трек спринт (Категория U23) 23.03.2000 (21)</vt:lpstr>
      <vt:lpstr>Терех Анна трек темп 07.09.1998 (23)</vt:lpstr>
      <vt:lpstr>Савенко Каролина трек темп 21.04.1998 (23)</vt:lpstr>
      <vt:lpstr>Носкович Таисия трек темп 19.09.1995 (26)</vt:lpstr>
      <vt:lpstr>Рябушенко Александр шоссе 12.10.1995 (26) </vt:lpstr>
      <vt:lpstr>Абраменко Алина трек темп  (Категория U23) 26.10.2000 (21)</vt:lpstr>
      <vt:lpstr>Киптикова Анастасия трек темп 10.08.1999 (22)</vt:lpstr>
      <vt:lpstr>Брицис Дайнис МТБ 19.10.1998 (23)</vt:lpstr>
      <vt:lpstr>Совпель Татьяна МТБ 12.12.1988 (32) </vt:lpstr>
      <vt:lpstr>Мазур Денис трек темп (Категория U23) 19.04.2000 (21) </vt:lpstr>
      <vt:lpstr>Презентация PowerPoint</vt:lpstr>
      <vt:lpstr>Максимова Анна  триатлон 26.11.1993 (27)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Пользователь Windows</dc:creator>
  <cp:lastModifiedBy>Пользователь Windows</cp:lastModifiedBy>
  <cp:revision>162</cp:revision>
  <cp:lastPrinted>2021-11-17T11:38:54Z</cp:lastPrinted>
  <dcterms:created xsi:type="dcterms:W3CDTF">2021-11-08T12:20:04Z</dcterms:created>
  <dcterms:modified xsi:type="dcterms:W3CDTF">2022-05-04T08:27:46Z</dcterms:modified>
</cp:coreProperties>
</file>